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hyperlink" Target="&#12304;turn0search0&#12305;" TargetMode="External"/><Relationship Id="rId3" Type="http://schemas.openxmlformats.org/officeDocument/2006/relationships/hyperlink" Target="&#12304;turn0search6&#12305;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hyperlink" Target="&#12304;turn0search4&#12305;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hyperlink" Target="&#12304;turn0search4&#12305;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hyperlink" Target="&#12304;turn0search0&#12305;" TargetMode="External"/><Relationship Id="rId3" Type="http://schemas.openxmlformats.org/officeDocument/2006/relationships/hyperlink" Target="&#12304;turn0search6&#12305;" TargetMode="External"/><Relationship Id="rId4" Type="http://schemas.openxmlformats.org/officeDocument/2006/relationships/hyperlink" Target="&#12304;turn0search7&#12305;" TargetMode="External"/><Relationship Id="rId5" Type="http://schemas.openxmlformats.org/officeDocument/2006/relationships/hyperlink" Target="&#12304;turn0search13&#12305;" TargetMode="External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3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hyperlink" Target="&#12304;turn0search4&#12305;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hyperlink" Target="&#12304;turn0search4&#12305;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hyperlink" Target="&#12304;turn0search4&#12305;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hyperlink" Target="&#12304;turn0search0&#12305;" TargetMode="External"/><Relationship Id="rId3" Type="http://schemas.openxmlformats.org/officeDocument/2006/relationships/hyperlink" Target="&#12304;turn0search6&#12305;" TargetMode="External"/><Relationship Id="rId4" Type="http://schemas.openxmlformats.org/officeDocument/2006/relationships/hyperlink" Target="&#12304;turn0search7&#12305;" TargetMode="External"/><Relationship Id="rId5" Type="http://schemas.openxmlformats.org/officeDocument/2006/relationships/hyperlink" Target="&#12304;turn0search13&#12305;" TargetMode="External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hyperlink" Target="&#12304;turn0search0&#12305;" TargetMode="External"/><Relationship Id="rId3" Type="http://schemas.openxmlformats.org/officeDocument/2006/relationships/hyperlink" Target="&#12304;turn0search6&#12305;" TargetMode="External"/><Relationship Id="rId4" Type="http://schemas.openxmlformats.org/officeDocument/2006/relationships/hyperlink" Target="&#12304;turn0search7&#12305;" TargetMode="External"/><Relationship Id="rId5" Type="http://schemas.openxmlformats.org/officeDocument/2006/relationships/hyperlink" Target="&#12304;turn0search13&#12305;" TargetMode="External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hyperlink" Target="&#12304;turn0search4&#12305;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hyperlink" Target="&#12304;turn0search4&#12305;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1371600"/>
            <a:ext cx="502920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3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Del hype a la política pública</a:t>
            </a:r>
            <a:pPr algn="l" indent="0" marL="0">
              <a:buNone/>
            </a:pPr>
            <a:endParaRPr lang="en-US" sz="3000" dirty="0"/>
          </a:p>
          <a:p>
            <a:pPr algn="l"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Cómo gobernar la IA en el sector público</a:t>
            </a:r>
            <a:endParaRPr lang="en-US" sz="3000" dirty="0"/>
          </a:p>
        </p:txBody>
      </p:sp>
      <p:pic>
        <p:nvPicPr>
          <p:cNvPr id="3" name="Image 0" descr="/home/oai/share/cached_assets_used/slide1.png">    </p:cNvPr>
          <p:cNvPicPr>
            <a:picLocks noChangeAspect="1"/>
          </p:cNvPicPr>
          <p:nvPr/>
        </p:nvPicPr>
        <p:blipFill>
          <a:blip r:embed="rId1"/>
          <a:srcRect l="1316" r="1316" t="0" b="0"/>
          <a:stretch/>
        </p:blipFill>
        <p:spPr>
          <a:xfrm>
            <a:off x="5486400" y="731520"/>
            <a:ext cx="3383280" cy="34747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¿Por qué importa?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Estudiantes y funcionarios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484632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Dos roles: usar IA y gobernarla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Visión estratégica y ética pública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Capacidad institucional para innovación</a:t>
            </a:r>
            <a:endParaRPr lang="en-US" sz="1200" dirty="0"/>
          </a:p>
        </p:txBody>
      </p:sp>
      <p:pic>
        <p:nvPicPr>
          <p:cNvPr id="4" name="Image 0" descr="/home/oai/share/cached_assets_used/slide10.png">    </p:cNvPr>
          <p:cNvPicPr>
            <a:picLocks noChangeAspect="1"/>
          </p:cNvPicPr>
          <p:nvPr/>
        </p:nvPicPr>
        <p:blipFill>
          <a:blip r:embed="rId1"/>
          <a:srcRect l="12626" r="12626" t="0" b="0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endParaRPr lang="en-US" sz="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 IA ya está aquí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Instantáneas regionales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484632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Movilidad urbana y datos en tiempo real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Interacción ciudadana y chatbots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Procesos judiciales y administrativos automáticos</a:t>
            </a:r>
            <a:endParaRPr lang="en-US" sz="1200" dirty="0"/>
          </a:p>
        </p:txBody>
      </p:sp>
      <p:pic>
        <p:nvPicPr>
          <p:cNvPr id="4" name="Image 0" descr="/home/oai/share/cached_assets_used/slide11.png">    </p:cNvPr>
          <p:cNvPicPr>
            <a:picLocks noChangeAspect="1"/>
          </p:cNvPicPr>
          <p:nvPr/>
        </p:nvPicPr>
        <p:blipFill>
          <a:blip r:embed="rId1"/>
          <a:srcRect l="0" r="0" t="5405" b="5405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en-US" sz="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Un dato que nos aterriza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 ola en números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2103120"/>
            <a:ext cx="484632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4800" b="1" dirty="0">
                <a:solidFill>
                  <a:srgbClr val="5DA5A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65%</a:t>
            </a:r>
            <a:pPr algn="l"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de las organizaciones usan IA generativa regularmente</a:t>
            </a:r>
            <a:endParaRPr lang="en-US" sz="4800" dirty="0"/>
          </a:p>
        </p:txBody>
      </p:sp>
      <p:sp>
        <p:nvSpPr>
          <p:cNvPr id="4" name="Text 2"/>
          <p:cNvSpPr/>
          <p:nvPr/>
        </p:nvSpPr>
        <p:spPr>
          <a:xfrm>
            <a:off x="457200" y="3291840"/>
            <a:ext cx="484632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Genera oportunidad de innovación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Necesidad de capacidades analíticas y éticas</a:t>
            </a:r>
            <a:endParaRPr lang="en-US" sz="1200" dirty="0"/>
          </a:p>
        </p:txBody>
      </p:sp>
      <p:pic>
        <p:nvPicPr>
          <p:cNvPr id="5" name="Image 0" descr="/home/oai/share/cached_assets_used/slide12.png">    </p:cNvPr>
          <p:cNvPicPr>
            <a:picLocks noChangeAspect="1"/>
          </p:cNvPicPr>
          <p:nvPr/>
        </p:nvPicPr>
        <p:blipFill>
          <a:blip r:embed="rId1"/>
          <a:srcRect l="0" r="0" t="5405" b="5405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en-US" sz="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Las instituciones fijan las reglas del juego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Señales de gobernanza en Colombia, Brasil y Canadá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484632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Oficinas nacionales de IA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Evaluaciones de impacto obligatorias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Pilotos regulados y sandboxes</a:t>
            </a:r>
            <a:endParaRPr lang="en-US" sz="1200" dirty="0"/>
          </a:p>
        </p:txBody>
      </p:sp>
      <p:pic>
        <p:nvPicPr>
          <p:cNvPr id="4" name="Image 0" descr="/home/oai/share/cached_assets_used/slide13.png">    </p:cNvPr>
          <p:cNvPicPr>
            <a:picLocks noChangeAspect="1"/>
          </p:cNvPicPr>
          <p:nvPr/>
        </p:nvPicPr>
        <p:blipFill>
          <a:blip r:embed="rId1"/>
          <a:srcRect l="0" r="0" t="5405" b="5405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¿Dónde está la IA hoy?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IA en la vida diaria y en el Estado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4846320" cy="256032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Asistentes, búsqueda, traducción, cámara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Chatbots y priorización de trámites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Tráfico, alumbrado, seguridad inteligente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Salud, justicia y educación en cambio</a:t>
            </a:r>
            <a:endParaRPr lang="en-US" sz="1200" dirty="0"/>
          </a:p>
        </p:txBody>
      </p:sp>
      <p:pic>
        <p:nvPicPr>
          <p:cNvPr id="4" name="Image 0" descr="/home/oai/share/cached_assets_used/slide2.png">    </p:cNvPr>
          <p:cNvPicPr>
            <a:picLocks noChangeAspect="1"/>
          </p:cNvPicPr>
          <p:nvPr/>
        </p:nvPicPr>
        <p:blipFill>
          <a:blip r:embed="rId1"/>
          <a:srcRect l="0" r="0" t="5405" b="5405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en-US" sz="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Dinámica relámpago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Encuesta en vivo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484632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1️⃣ ¿Quién usó IA hoy? (manos arriba)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2️⃣ ¿Quién confiaría en una IA tanto como en una persona?
</a:t>
            </a:r>
            <a:pPr indent="0" marL="0">
              <a:buNone/>
            </a:pPr>
            <a:endParaRPr lang="en-US" sz="1200" dirty="0"/>
          </a:p>
          <a:p>
            <a:pPr indent="0" marL="0">
              <a:buNone/>
            </a:pPr>
            <a:r>
              <a:rPr lang="en-US" sz="1200" i="1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Uso≫confianza → brecha de gobernanza</a:t>
            </a:r>
            <a:endParaRPr lang="en-US" sz="1200" dirty="0"/>
          </a:p>
        </p:txBody>
      </p:sp>
      <p:pic>
        <p:nvPicPr>
          <p:cNvPr id="4" name="Image 0" descr="/home/oai/share/cached_assets_used/slide3.png">    </p:cNvPr>
          <p:cNvPicPr>
            <a:picLocks noChangeAspect="1"/>
          </p:cNvPicPr>
          <p:nvPr/>
        </p:nvPicPr>
        <p:blipFill>
          <a:blip r:embed="rId1"/>
          <a:srcRect l="12626" r="12626" t="0" b="0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en-US" sz="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Oportunidades vs. preocupaciones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El doble filo de la adopción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484632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Acceso 24/7 e inclusión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Eficiencia y priorización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Calidad y antifraude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Opacidad y sesgos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Privacidad y seguridad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Responsabilidad y reparación</a:t>
            </a:r>
            <a:endParaRPr lang="en-US" sz="1200" dirty="0"/>
          </a:p>
        </p:txBody>
      </p:sp>
      <p:pic>
        <p:nvPicPr>
          <p:cNvPr id="4" name="Image 0" descr="/home/oai/share/cached_assets_used/slide4.png">    </p:cNvPr>
          <p:cNvPicPr>
            <a:picLocks noChangeAspect="1"/>
          </p:cNvPicPr>
          <p:nvPr/>
        </p:nvPicPr>
        <p:blipFill>
          <a:blip r:embed="rId1"/>
          <a:srcRect l="0" r="0" t="5405" b="5405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en-US" sz="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El impulso global por una IA responsable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Tendencias que importan para Colombia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484632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Obligaciones por uso (enfoque de riesgo)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Evaluaciones de impacto algorítmico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Gobernanza de datos y auditorías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Oficinas de IA y sandboxes</a:t>
            </a:r>
            <a:endParaRPr lang="en-US" sz="1200" dirty="0"/>
          </a:p>
        </p:txBody>
      </p:sp>
      <p:pic>
        <p:nvPicPr>
          <p:cNvPr id="4" name="Image 0" descr="/home/oai/share/cached_assets_used/slide5.png">    </p:cNvPr>
          <p:cNvPicPr>
            <a:picLocks noChangeAspect="1"/>
          </p:cNvPicPr>
          <p:nvPr/>
        </p:nvPicPr>
        <p:blipFill>
          <a:blip r:embed="rId1"/>
          <a:srcRect l="0" r="0" t="5405" b="5405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Mapa rápido: políticas y leyes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UE · Canadá · Brasil · Colombia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484632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UE: ley con enfoque por riesgo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Canadá: Directiva ADM (AIA)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Brasil: PL nacional en trámite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Colombia: CONPES IA 2019→2025</a:t>
            </a:r>
            <a:endParaRPr lang="en-US" sz="1200" dirty="0"/>
          </a:p>
        </p:txBody>
      </p:sp>
      <p:pic>
        <p:nvPicPr>
          <p:cNvPr id="4" name="Image 0" descr="/home/oai/share/cached_assets_used/slide6.png">    </p:cNvPr>
          <p:cNvPicPr>
            <a:picLocks noChangeAspect="1"/>
          </p:cNvPicPr>
          <p:nvPr/>
        </p:nvPicPr>
        <p:blipFill>
          <a:blip r:embed="rId1"/>
          <a:srcRect l="0" r="0" t="5405" b="5405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 ola de adopción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Hechos rápidos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484632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La adopción sigue subiendo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Estado: más allá de chatbots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Implicación: skills y controles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Pilotear → evaluar → escalar</a:t>
            </a:r>
            <a:endParaRPr lang="en-US" sz="1200" dirty="0"/>
          </a:p>
        </p:txBody>
      </p:sp>
      <p:pic>
        <p:nvPicPr>
          <p:cNvPr id="4" name="Image 0" descr="/home/oai/share/cached_assets_used/slide7.png">    </p:cNvPr>
          <p:cNvPicPr>
            <a:picLocks noChangeAspect="1"/>
          </p:cNvPicPr>
          <p:nvPr/>
        </p:nvPicPr>
        <p:blipFill>
          <a:blip r:embed="rId1"/>
          <a:srcRect l="12626" r="12626" t="0" b="0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en-US" sz="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 que veremos hoy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Cinco temas, un hilo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484632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Política y regulación de IA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 IA en salud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 Vehículos autónomos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4. Equidad algorítmica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5. IA y sociedad</a:t>
            </a:r>
            <a:endParaRPr lang="en-US" sz="1200" dirty="0"/>
          </a:p>
        </p:txBody>
      </p:sp>
      <p:pic>
        <p:nvPicPr>
          <p:cNvPr id="4" name="Image 0" descr="/home/oai/share/cached_assets_used/slide8.png">    </p:cNvPr>
          <p:cNvPicPr>
            <a:picLocks noChangeAspect="1"/>
          </p:cNvPicPr>
          <p:nvPr/>
        </p:nvPicPr>
        <p:blipFill>
          <a:blip r:embed="rId1"/>
          <a:srcRect l="0" r="0" t="5405" b="5405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Expectativas y participación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Cómo trabajaremos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484632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Casos reales y mini-debates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Encuestas rápidas por bloque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Herramientas y plantillas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Trae un ejemplo local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Notas y enlaces al final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Feedback para próximos pasos</a:t>
            </a:r>
            <a:endParaRPr lang="en-US" sz="1200" dirty="0"/>
          </a:p>
        </p:txBody>
      </p:sp>
      <p:pic>
        <p:nvPicPr>
          <p:cNvPr id="4" name="Image 0" descr="/home/oai/share/cached_assets_used/slide9.png">    </p:cNvPr>
          <p:cNvPicPr>
            <a:picLocks noChangeAspect="1"/>
          </p:cNvPicPr>
          <p:nvPr/>
        </p:nvPicPr>
        <p:blipFill>
          <a:blip r:embed="rId1"/>
          <a:srcRect l="0" r="0" t="5405" b="5405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en-US" sz="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2025-10-12T14:39:04Z</dcterms:created>
  <dcterms:modified xsi:type="dcterms:W3CDTF">2025-10-12T14:39:04Z</dcterms:modified>
</cp:coreProperties>
</file>